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72" r:id="rId4"/>
    <p:sldId id="279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5287C"/>
    <a:srgbClr val="442B6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6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37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224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332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218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439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369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20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093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153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174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203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56237-F488-C54A-B847-2AB2D858D2CC}" type="datetimeFigureOut">
              <a:rPr lang="en-US" smtClean="0"/>
              <a:pPr/>
              <a:t>7/4/2016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4C09D-0775-2344-9CC9-86D935884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939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Excel_Worksheet6.xlsx"/><Relationship Id="rId4" Type="http://schemas.openxmlformats.org/officeDocument/2006/relationships/package" Target="../embeddings/Microsoft_Office_Excel_Worksheet5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7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8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Excel_Worksheet9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0540" y="4344316"/>
            <a:ext cx="6113549" cy="971268"/>
          </a:xfrm>
        </p:spPr>
        <p:txBody>
          <a:bodyPr>
            <a:noAutofit/>
          </a:bodyPr>
          <a:lstStyle/>
          <a:p>
            <a:pPr algn="l"/>
            <a:r>
              <a:rPr lang="en-US" sz="4200" b="1" dirty="0" smtClean="0">
                <a:solidFill>
                  <a:srgbClr val="45287C"/>
                </a:solidFill>
                <a:latin typeface="Helvetica Neue"/>
                <a:cs typeface="Helvetica Neue"/>
              </a:rPr>
              <a:t>Presentation title</a:t>
            </a:r>
            <a:br>
              <a:rPr lang="en-US" sz="4200" b="1" dirty="0" smtClean="0">
                <a:solidFill>
                  <a:srgbClr val="45287C"/>
                </a:solidFill>
                <a:latin typeface="Helvetica Neue"/>
                <a:cs typeface="Helvetica Neue"/>
              </a:rPr>
            </a:br>
            <a:r>
              <a:rPr lang="en-US" sz="4200" b="1" dirty="0" smtClean="0">
                <a:solidFill>
                  <a:srgbClr val="45287C"/>
                </a:solidFill>
                <a:latin typeface="Helvetica Neue"/>
                <a:cs typeface="Helvetica Neue"/>
              </a:rPr>
              <a:t>looks like this</a:t>
            </a:r>
            <a:endParaRPr lang="en-US" sz="4200" b="1" dirty="0">
              <a:solidFill>
                <a:srgbClr val="45287C"/>
              </a:solidFill>
              <a:latin typeface="Helvetica Neue"/>
              <a:cs typeface="Helvetica Neue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129" y="0"/>
            <a:ext cx="9138871" cy="6957392"/>
            <a:chOff x="14874" y="-40965"/>
            <a:chExt cx="9138871" cy="6957392"/>
          </a:xfrm>
        </p:grpSpPr>
        <p:pic>
          <p:nvPicPr>
            <p:cNvPr id="10" name="Picture 9" descr="SCDA Powerpoint Template 2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74" y="-40965"/>
              <a:ext cx="9138871" cy="6957392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3146" y="684391"/>
              <a:ext cx="4399666" cy="1479388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2883878" y="3513319"/>
            <a:ext cx="576775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000" b="1" dirty="0" smtClean="0"/>
              <a:t>PRESENTATION </a:t>
            </a:r>
            <a:r>
              <a:rPr lang="en-ZA" sz="3000" b="1" dirty="0" smtClean="0"/>
              <a:t>– 25 JULY 2015</a:t>
            </a:r>
          </a:p>
          <a:p>
            <a:r>
              <a:rPr lang="en-ZA" sz="3000" b="1" dirty="0" smtClean="0"/>
              <a:t>UGU QUARTERLY REVIEWS</a:t>
            </a:r>
            <a:endParaRPr lang="en-ZA" sz="3000" b="1" dirty="0" smtClean="0"/>
          </a:p>
          <a:p>
            <a:endParaRPr lang="en-ZA" sz="2800" dirty="0" smtClean="0"/>
          </a:p>
          <a:p>
            <a:r>
              <a:rPr lang="en-ZA" sz="3000" dirty="0" smtClean="0"/>
              <a:t>2015/2016 PMS – Q4</a:t>
            </a:r>
            <a:endParaRPr lang="en-ZA" sz="3000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106693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1164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solidFill>
                  <a:srgbClr val="45287C"/>
                </a:solidFill>
              </a:rPr>
              <a:t>SCDA – </a:t>
            </a:r>
            <a:r>
              <a:rPr lang="en-US" sz="2600" dirty="0" smtClean="0">
                <a:solidFill>
                  <a:srgbClr val="45287C"/>
                </a:solidFill>
              </a:rPr>
              <a:t>PMS – Q4 – </a:t>
            </a:r>
            <a:r>
              <a:rPr lang="en-US" sz="2600" dirty="0" smtClean="0">
                <a:solidFill>
                  <a:srgbClr val="45287C"/>
                </a:solidFill>
              </a:rPr>
              <a:t>SO1 – </a:t>
            </a:r>
            <a:r>
              <a:rPr lang="en-US" sz="2600" dirty="0" smtClean="0">
                <a:solidFill>
                  <a:srgbClr val="45287C"/>
                </a:solidFill>
              </a:rPr>
              <a:t>Compliance</a:t>
            </a:r>
            <a:endParaRPr lang="en-US" sz="2600" dirty="0">
              <a:solidFill>
                <a:srgbClr val="45287C"/>
              </a:solidFill>
            </a:endParaRP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238249" y="1075175"/>
          <a:ext cx="8692479" cy="4692580"/>
        </p:xfrm>
        <a:graphic>
          <a:graphicData uri="http://schemas.openxmlformats.org/presentationml/2006/ole">
            <p:oleObj spid="_x0000_s30724" name="Worksheet" r:id="rId3" imgW="13249436" imgH="7153356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32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108" y="241162"/>
            <a:ext cx="8260114" cy="523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442B62"/>
                </a:solidFill>
              </a:rPr>
              <a:t>SCDA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PMS – Q4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SO2 </a:t>
            </a:r>
            <a:r>
              <a:rPr lang="en-US" sz="2600" dirty="0" smtClean="0">
                <a:solidFill>
                  <a:srgbClr val="45287C"/>
                </a:solidFill>
              </a:rPr>
              <a:t>– Capacity Building</a:t>
            </a:r>
            <a:endParaRPr lang="en-US" sz="2600" dirty="0">
              <a:solidFill>
                <a:srgbClr val="442B62"/>
              </a:solidFill>
            </a:endParaRP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93135" y="764947"/>
          <a:ext cx="8614087" cy="3165229"/>
        </p:xfrm>
        <a:graphic>
          <a:graphicData uri="http://schemas.openxmlformats.org/presentationml/2006/ole">
            <p:oleObj spid="_x0000_s28675" name="Worksheet" r:id="rId3" imgW="13249436" imgH="4867451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32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108" y="241162"/>
            <a:ext cx="8260114" cy="523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442B62"/>
                </a:solidFill>
              </a:rPr>
              <a:t>SCDA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PMS – Q4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</a:t>
            </a:r>
            <a:r>
              <a:rPr lang="en-US" sz="2600" dirty="0" smtClean="0">
                <a:solidFill>
                  <a:srgbClr val="442B62"/>
                </a:solidFill>
              </a:rPr>
              <a:t>SO3 </a:t>
            </a:r>
            <a:r>
              <a:rPr lang="en-US" sz="2600" dirty="0" smtClean="0">
                <a:solidFill>
                  <a:srgbClr val="45287C"/>
                </a:solidFill>
              </a:rPr>
              <a:t>– </a:t>
            </a:r>
            <a:r>
              <a:rPr lang="en-US" sz="2600" dirty="0" smtClean="0">
                <a:solidFill>
                  <a:srgbClr val="45287C"/>
                </a:solidFill>
              </a:rPr>
              <a:t>Agriculture</a:t>
            </a:r>
            <a:endParaRPr lang="en-US" sz="2600" dirty="0">
              <a:solidFill>
                <a:srgbClr val="442B62"/>
              </a:solidFill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27501" y="764947"/>
          <a:ext cx="8579721" cy="3737987"/>
        </p:xfrm>
        <a:graphic>
          <a:graphicData uri="http://schemas.openxmlformats.org/presentationml/2006/ole">
            <p:oleObj spid="_x0000_s35844" name="Worksheet" r:id="rId3" imgW="13249436" imgH="5772186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32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108" y="241162"/>
            <a:ext cx="8260114" cy="523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442B62"/>
                </a:solidFill>
              </a:rPr>
              <a:t>SCDA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PMS – Q4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</a:t>
            </a:r>
            <a:r>
              <a:rPr lang="en-US" sz="2600" dirty="0" smtClean="0">
                <a:solidFill>
                  <a:srgbClr val="442B62"/>
                </a:solidFill>
              </a:rPr>
              <a:t>SO4 </a:t>
            </a:r>
            <a:r>
              <a:rPr lang="en-US" sz="2600" dirty="0" smtClean="0">
                <a:solidFill>
                  <a:srgbClr val="45287C"/>
                </a:solidFill>
              </a:rPr>
              <a:t>– </a:t>
            </a:r>
            <a:r>
              <a:rPr lang="en-US" sz="2600" dirty="0" smtClean="0">
                <a:solidFill>
                  <a:srgbClr val="45287C"/>
                </a:solidFill>
              </a:rPr>
              <a:t>Manufacturing</a:t>
            </a:r>
            <a:endParaRPr lang="en-US" sz="2600" dirty="0">
              <a:solidFill>
                <a:srgbClr val="442B62"/>
              </a:solidFill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40865" y="744851"/>
          <a:ext cx="8675173" cy="2311121"/>
        </p:xfrm>
        <a:graphic>
          <a:graphicData uri="http://schemas.openxmlformats.org/presentationml/2006/ole">
            <p:oleObj spid="_x0000_s37892" name="Worksheet" r:id="rId3" imgW="13249436" imgH="3533659" progId="Excel.Sheet.12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47103" y="3044554"/>
            <a:ext cx="8260114" cy="523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SCDA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PMS – Q4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SO5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Marine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442B6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7103" y="4472740"/>
            <a:ext cx="8260114" cy="523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SCDA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PMS – Q4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SO6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One Stop Shop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442B6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240865" y="4966381"/>
          <a:ext cx="8567084" cy="1575094"/>
        </p:xfrm>
        <a:graphic>
          <a:graphicData uri="http://schemas.openxmlformats.org/presentationml/2006/ole">
            <p:oleObj spid="_x0000_s37894" name="Worksheet" r:id="rId4" imgW="13249436" imgH="2438274" progId="Excel.Sheet.12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240865" y="3548243"/>
          <a:ext cx="8594636" cy="933323"/>
        </p:xfrm>
        <a:graphic>
          <a:graphicData uri="http://schemas.openxmlformats.org/presentationml/2006/ole">
            <p:oleObj spid="_x0000_s37895" name="Worksheet" r:id="rId5" imgW="13249436" imgH="1438403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32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108" y="241162"/>
            <a:ext cx="8260114" cy="523785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r>
              <a:rPr lang="en-US" sz="2600" dirty="0" smtClean="0">
                <a:solidFill>
                  <a:srgbClr val="442B62"/>
                </a:solidFill>
              </a:rPr>
              <a:t>SCDA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PMS – Q4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</a:t>
            </a:r>
            <a:r>
              <a:rPr lang="en-US" sz="2600" dirty="0" smtClean="0">
                <a:solidFill>
                  <a:srgbClr val="442B62"/>
                </a:solidFill>
              </a:rPr>
              <a:t>SO7 </a:t>
            </a:r>
            <a:r>
              <a:rPr lang="en-US" sz="2600" dirty="0" smtClean="0">
                <a:solidFill>
                  <a:srgbClr val="45287C"/>
                </a:solidFill>
              </a:rPr>
              <a:t>– </a:t>
            </a:r>
            <a:r>
              <a:rPr lang="en-US" sz="2600" dirty="0" smtClean="0">
                <a:solidFill>
                  <a:srgbClr val="45287C"/>
                </a:solidFill>
              </a:rPr>
              <a:t>Property Development</a:t>
            </a:r>
            <a:endParaRPr lang="en-US" sz="2600" dirty="0">
              <a:solidFill>
                <a:srgbClr val="442B62"/>
              </a:solidFill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58390" y="764947"/>
          <a:ext cx="8448831" cy="4409234"/>
        </p:xfrm>
        <a:graphic>
          <a:graphicData uri="http://schemas.openxmlformats.org/presentationml/2006/ole">
            <p:oleObj spid="_x0000_s38916" name="Worksheet" r:id="rId3" imgW="13249436" imgH="6915328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32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108" y="241162"/>
            <a:ext cx="8260114" cy="523785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r>
              <a:rPr lang="en-US" sz="2600" dirty="0" smtClean="0">
                <a:solidFill>
                  <a:srgbClr val="442B62"/>
                </a:solidFill>
              </a:rPr>
              <a:t>SCDA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PMS – Q4 </a:t>
            </a:r>
            <a:r>
              <a:rPr lang="en-US" sz="2600" dirty="0" smtClean="0">
                <a:solidFill>
                  <a:srgbClr val="45287C"/>
                </a:solidFill>
              </a:rPr>
              <a:t>–</a:t>
            </a:r>
            <a:r>
              <a:rPr lang="en-US" sz="2600" dirty="0" smtClean="0">
                <a:solidFill>
                  <a:srgbClr val="442B62"/>
                </a:solidFill>
              </a:rPr>
              <a:t> </a:t>
            </a:r>
            <a:r>
              <a:rPr lang="en-US" sz="2600" dirty="0" smtClean="0">
                <a:solidFill>
                  <a:srgbClr val="442B62"/>
                </a:solidFill>
              </a:rPr>
              <a:t>SO8 </a:t>
            </a:r>
            <a:r>
              <a:rPr lang="en-US" sz="2600" dirty="0" smtClean="0">
                <a:solidFill>
                  <a:srgbClr val="45287C"/>
                </a:solidFill>
              </a:rPr>
              <a:t>– One Stop Shop</a:t>
            </a:r>
            <a:endParaRPr lang="en-US" sz="2600" dirty="0">
              <a:solidFill>
                <a:srgbClr val="442B62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7108" y="2100105"/>
            <a:ext cx="8260114" cy="523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SCDA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PMS – Q4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2B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SO9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287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Renewable Energy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442B6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318198" y="805139"/>
          <a:ext cx="8630152" cy="842789"/>
        </p:xfrm>
        <a:graphic>
          <a:graphicData uri="http://schemas.openxmlformats.org/presentationml/2006/ole">
            <p:oleObj spid="_x0000_s39940" name="Worksheet" r:id="rId3" imgW="13249436" imgH="1295511" progId="Excel.Sheet.12">
              <p:embed/>
            </p:oleObj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318197" y="2623889"/>
          <a:ext cx="8573689" cy="1455741"/>
        </p:xfrm>
        <a:graphic>
          <a:graphicData uri="http://schemas.openxmlformats.org/presentationml/2006/ole">
            <p:oleObj spid="_x0000_s39941" name="Worksheet" r:id="rId4" imgW="13249436" imgH="2248003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32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CDA Presentation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ategory xmlns="55c327b7-6b7c-40e0-b747-cd45a2a643fa">8</dlCategor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wnload" ma:contentTypeID="0x010100D1B74A4BEF1448B6B00F3B43A14AA4EC00D9C38454D4AF0A4D942D3A20CC61F16A" ma:contentTypeVersion="2" ma:contentTypeDescription="Download Content Type" ma:contentTypeScope="" ma:versionID="e01d48b6bc50c10ba86e0334d73765e2">
  <xsd:schema xmlns:xsd="http://www.w3.org/2001/XMLSchema" xmlns:xs="http://www.w3.org/2001/XMLSchema" xmlns:p="http://schemas.microsoft.com/office/2006/metadata/properties" xmlns:ns2="55c327b7-6b7c-40e0-b747-cd45a2a643fa" targetNamespace="http://schemas.microsoft.com/office/2006/metadata/properties" ma:root="true" ma:fieldsID="cba0662c4e2278c9457646008cd4eb16" ns2:_="">
    <xsd:import namespace="55c327b7-6b7c-40e0-b747-cd45a2a643fa"/>
    <xsd:element name="properties">
      <xsd:complexType>
        <xsd:sequence>
          <xsd:element name="documentManagement">
            <xsd:complexType>
              <xsd:all>
                <xsd:element ref="ns2:dl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c327b7-6b7c-40e0-b747-cd45a2a643fa" elementFormDefault="qualified">
    <xsd:import namespace="http://schemas.microsoft.com/office/2006/documentManagement/types"/>
    <xsd:import namespace="http://schemas.microsoft.com/office/infopath/2007/PartnerControls"/>
    <xsd:element name="dlCategory" ma:index="8" nillable="true" ma:displayName="Download Category" ma:list="{376cbe49-140d-45b8-aa42-ba787c8930ea}" ma:internalName="dlCategory" ma:showField="Title" ma:web="{55c327b7-6b7c-40e0-b747-cd45a2a643fa}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78CACC-A9C3-4161-A4FD-C495DF0B2FB4}"/>
</file>

<file path=customXml/itemProps2.xml><?xml version="1.0" encoding="utf-8"?>
<ds:datastoreItem xmlns:ds="http://schemas.openxmlformats.org/officeDocument/2006/customXml" ds:itemID="{DB978C60-B89B-46B3-B53A-9B865E13C622}"/>
</file>

<file path=customXml/itemProps3.xml><?xml version="1.0" encoding="utf-8"?>
<ds:datastoreItem xmlns:ds="http://schemas.openxmlformats.org/officeDocument/2006/customXml" ds:itemID="{67C0D383-5428-42FE-B66E-353CBB062D7A}"/>
</file>

<file path=docProps/app.xml><?xml version="1.0" encoding="utf-8"?>
<Properties xmlns="http://schemas.openxmlformats.org/officeDocument/2006/extended-properties" xmlns:vt="http://schemas.openxmlformats.org/officeDocument/2006/docPropsVTypes">
  <Template>USCDA Presentation - TEMPLATE</Template>
  <TotalTime>172</TotalTime>
  <Words>102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USCDA Presentation - TEMPLATE</vt:lpstr>
      <vt:lpstr>Microsoft Office Excel Worksheet</vt:lpstr>
      <vt:lpstr>Presentation title looks like this</vt:lpstr>
      <vt:lpstr>SCDA – PMS – Q4 – SO1 – Compliance</vt:lpstr>
      <vt:lpstr>Slide 3</vt:lpstr>
      <vt:lpstr>Slide 4</vt:lpstr>
      <vt:lpstr>Slide 5</vt:lpstr>
      <vt:lpstr>Slide 6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Crutchfield</dc:creator>
  <cp:lastModifiedBy>Joy Crutchfield</cp:lastModifiedBy>
  <cp:revision>2</cp:revision>
  <dcterms:created xsi:type="dcterms:W3CDTF">2015-10-26T11:43:35Z</dcterms:created>
  <dcterms:modified xsi:type="dcterms:W3CDTF">2016-07-04T18:40:40Z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0x010100D1B74A4BEF1448B6B00F3B43A14AA4EC00D9C38454D4AF0A4D942D3A20CC61F16A</vt:lpwstr>
  </property>
</Properties>
</file>