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96" r:id="rId6"/>
    <p:sldId id="278" r:id="rId7"/>
    <p:sldId id="279" r:id="rId8"/>
    <p:sldId id="280" r:id="rId9"/>
    <p:sldId id="263" r:id="rId10"/>
    <p:sldId id="299" r:id="rId11"/>
    <p:sldId id="304" r:id="rId12"/>
    <p:sldId id="305" r:id="rId13"/>
    <p:sldId id="288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WS</c:v>
                </c:pt>
                <c:pt idx="1">
                  <c:v>T&amp;B</c:v>
                </c:pt>
                <c:pt idx="2">
                  <c:v>IED</c:v>
                </c:pt>
                <c:pt idx="3">
                  <c:v>CS</c:v>
                </c:pt>
                <c:pt idx="4">
                  <c:v>OMM</c:v>
                </c:pt>
                <c:pt idx="5">
                  <c:v>USCT</c:v>
                </c:pt>
                <c:pt idx="6">
                  <c:v>USCDA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33</c:v>
                </c:pt>
                <c:pt idx="1">
                  <c:v>96</c:v>
                </c:pt>
                <c:pt idx="2">
                  <c:v>91</c:v>
                </c:pt>
                <c:pt idx="3">
                  <c:v>96</c:v>
                </c:pt>
                <c:pt idx="4">
                  <c:v>64</c:v>
                </c:pt>
                <c:pt idx="5">
                  <c:v>93</c:v>
                </c:pt>
                <c:pt idx="6">
                  <c:v>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WS</c:v>
                </c:pt>
                <c:pt idx="1">
                  <c:v>T&amp;B</c:v>
                </c:pt>
                <c:pt idx="2">
                  <c:v>IED</c:v>
                </c:pt>
                <c:pt idx="3">
                  <c:v>CS</c:v>
                </c:pt>
                <c:pt idx="4">
                  <c:v>OMM</c:v>
                </c:pt>
                <c:pt idx="5">
                  <c:v>USCT</c:v>
                </c:pt>
                <c:pt idx="6">
                  <c:v>USCDA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44</c:v>
                </c:pt>
                <c:pt idx="1">
                  <c:v>81</c:v>
                </c:pt>
                <c:pt idx="2">
                  <c:v>79</c:v>
                </c:pt>
                <c:pt idx="3">
                  <c:v>92</c:v>
                </c:pt>
                <c:pt idx="4">
                  <c:v>84</c:v>
                </c:pt>
                <c:pt idx="5">
                  <c:v>96</c:v>
                </c:pt>
                <c:pt idx="6">
                  <c:v>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WS</c:v>
                </c:pt>
                <c:pt idx="1">
                  <c:v>T&amp;B</c:v>
                </c:pt>
                <c:pt idx="2">
                  <c:v>IED</c:v>
                </c:pt>
                <c:pt idx="3">
                  <c:v>CS</c:v>
                </c:pt>
                <c:pt idx="4">
                  <c:v>OMM</c:v>
                </c:pt>
                <c:pt idx="5">
                  <c:v>USCT</c:v>
                </c:pt>
                <c:pt idx="6">
                  <c:v>USCDA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57</c:v>
                </c:pt>
                <c:pt idx="1">
                  <c:v>84</c:v>
                </c:pt>
                <c:pt idx="2">
                  <c:v>82</c:v>
                </c:pt>
                <c:pt idx="3">
                  <c:v>99</c:v>
                </c:pt>
                <c:pt idx="4">
                  <c:v>81</c:v>
                </c:pt>
                <c:pt idx="5">
                  <c:v>100</c:v>
                </c:pt>
                <c:pt idx="6">
                  <c:v>85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WS</c:v>
                </c:pt>
                <c:pt idx="1">
                  <c:v>T&amp;B</c:v>
                </c:pt>
                <c:pt idx="2">
                  <c:v>IED</c:v>
                </c:pt>
                <c:pt idx="3">
                  <c:v>CS</c:v>
                </c:pt>
                <c:pt idx="4">
                  <c:v>OMM</c:v>
                </c:pt>
                <c:pt idx="5">
                  <c:v>USCT</c:v>
                </c:pt>
                <c:pt idx="6">
                  <c:v>USCDA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82</c:v>
                </c:pt>
                <c:pt idx="1">
                  <c:v>77</c:v>
                </c:pt>
                <c:pt idx="2">
                  <c:v>89</c:v>
                </c:pt>
                <c:pt idx="3">
                  <c:v>96</c:v>
                </c:pt>
                <c:pt idx="4">
                  <c:v>93</c:v>
                </c:pt>
                <c:pt idx="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08928"/>
        <c:axId val="79710464"/>
      </c:barChart>
      <c:catAx>
        <c:axId val="79708928"/>
        <c:scaling>
          <c:orientation val="minMax"/>
        </c:scaling>
        <c:delete val="0"/>
        <c:axPos val="b"/>
        <c:majorTickMark val="out"/>
        <c:minorTickMark val="none"/>
        <c:tickLblPos val="nextTo"/>
        <c:crossAx val="79710464"/>
        <c:crosses val="autoZero"/>
        <c:auto val="1"/>
        <c:lblAlgn val="ctr"/>
        <c:lblOffset val="100"/>
        <c:noMultiLvlLbl val="0"/>
      </c:catAx>
      <c:valAx>
        <c:axId val="79710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708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Q4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99040"/>
        <c:axId val="79800576"/>
      </c:barChart>
      <c:catAx>
        <c:axId val="79799040"/>
        <c:scaling>
          <c:orientation val="minMax"/>
        </c:scaling>
        <c:delete val="0"/>
        <c:axPos val="b"/>
        <c:majorTickMark val="out"/>
        <c:minorTickMark val="none"/>
        <c:tickLblPos val="nextTo"/>
        <c:crossAx val="79800576"/>
        <c:crosses val="autoZero"/>
        <c:auto val="1"/>
        <c:lblAlgn val="ctr"/>
        <c:lblOffset val="100"/>
        <c:noMultiLvlLbl val="0"/>
      </c:catAx>
      <c:valAx>
        <c:axId val="7980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799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ADBD1F-5B8C-4382-BCC5-0CA6F4BA76AE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4740D2-9C6D-49CC-8261-8B55BF9A92B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8374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66A3F-CDE9-450F-8006-85649E8BBA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CD65E-35BC-46D5-B78E-0DF451E437E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D5BFA0-80C0-4016-A33D-4F93F5EE18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A17C53-5316-4913-9B8B-49A35824F6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227963-0BB1-4F2B-86C4-512CCEED1C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0DF623-8BD0-45C9-B3AE-DE1214F620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38B0-8350-43D1-B3DE-6E9AD5FC52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F3F441-DA68-4D26-9445-DD069BDC51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0DF623-8BD0-45C9-B3AE-DE1214F620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F91E4C-1CCB-4EC6-93B7-B41C04DE72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6A7CF1-5996-457E-B16C-AE02A74868F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173DB1-70E6-4A54-9269-50BC5971AF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854C1-2707-4F8D-8B36-0ED038A071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64EB1-2290-48E2-A1C2-1604D9786511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1BBB-9DF8-43E2-8FA4-D28273240E1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36D27-E968-4809-AE57-81E8B83307C2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69D7-E645-40E0-B5B1-6A4D3F849F7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DB038-29DB-43C3-92B5-C2FAFF794734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34356-2EDE-4F18-AC7C-33A91333BA6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31D1D-E1C1-4856-857B-57C5087EFD5F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0BF0-7B42-497A-8ED8-9C3E3B4EE81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E7F3-0638-4D94-976E-37F4A58D2D71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4773-16EE-4377-B500-C6BBF8FE3D6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01A8C-7D82-4D23-9FEF-28A0BEB7F309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B2CF-5819-4A40-8130-6BCC1D6AD47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F16AF-8367-4960-8E37-61A7C5C7F11A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5361-CBF8-46D7-BAAC-8B897846CB3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E62F-DBF9-4031-AE1B-28F013B293E8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8AB4-295E-47A4-AA48-579D2B1A58E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89D99-660B-434C-B535-F53D0E29D589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D7550-BC9D-4628-8345-AE6EC9CFF83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552D7-0F24-49A5-AAA2-2736E35B7CE5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A24B-FD78-42A4-AB9B-8D6DA254A16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8CE8-0B02-4A90-ACC5-E906055E2CC8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DFA8-9A06-4B34-854E-460154A814F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Z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8E93C-5781-4F54-A2EF-A0131D246048}" type="datetimeFigureOut">
              <a:rPr lang="en-ZA"/>
              <a:pPr>
                <a:defRPr/>
              </a:pPr>
              <a:t>2016/07/08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24EC8-795F-410B-BD68-8FEFE5C221E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77000" cy="533400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chemeClr val="bg1"/>
                </a:solidFill>
                <a:latin typeface="Textile" pitchFamily="1" charset="0"/>
              </a:rPr>
              <a:t>Together Building A Better District</a:t>
            </a:r>
          </a:p>
        </p:txBody>
      </p:sp>
      <p:pic>
        <p:nvPicPr>
          <p:cNvPr id="4100" name="Picture 10" descr="Ugu PowerPoint Templat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-68263"/>
            <a:ext cx="10058400" cy="692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Arial Black" pitchFamily="34" charset="0"/>
              </a:rPr>
              <a:t/>
            </a:r>
            <a:br>
              <a:rPr lang="en-US" sz="2400" b="1" smtClean="0">
                <a:latin typeface="Arial Black" pitchFamily="34" charset="0"/>
              </a:rPr>
            </a:br>
            <a:endParaRPr lang="en-US" sz="2400" smtClean="0">
              <a:latin typeface="Arial Black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686800" cy="5218113"/>
          </a:xfrm>
        </p:spPr>
        <p:txBody>
          <a:bodyPr/>
          <a:lstStyle/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  <a:p>
            <a:pPr algn="ctr"/>
            <a:endParaRPr lang="en-ZA" sz="2000" b="1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/>
              <a:t>DEPARTMENTAL PERFORMANCE: 2015/2016 –QUARTER 4</a:t>
            </a:r>
            <a:endParaRPr lang="en-Z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sp>
        <p:nvSpPr>
          <p:cNvPr id="10" name="TextBox 9"/>
          <p:cNvSpPr txBox="1"/>
          <p:nvPr/>
        </p:nvSpPr>
        <p:spPr>
          <a:xfrm>
            <a:off x="-252536" y="764704"/>
            <a:ext cx="939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90967"/>
              </p:ext>
            </p:extLst>
          </p:nvPr>
        </p:nvGraphicFramePr>
        <p:xfrm>
          <a:off x="179509" y="908721"/>
          <a:ext cx="8784979" cy="532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642"/>
                <a:gridCol w="1280642"/>
                <a:gridCol w="1280642"/>
                <a:gridCol w="1280642"/>
                <a:gridCol w="1280642"/>
                <a:gridCol w="1280642"/>
                <a:gridCol w="1101127"/>
              </a:tblGrid>
              <a:tr h="48441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PMS Quarter </a:t>
                      </a:r>
                      <a:r>
                        <a:rPr lang="en-ZA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ZA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Analysis</a:t>
                      </a:r>
                      <a:endParaRPr lang="en-ZA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84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Department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Total Targets reported </a:t>
                      </a: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Q4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Achieved Targets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Calibri"/>
                          <a:ea typeface="Calibri"/>
                          <a:cs typeface="Times New Roman"/>
                        </a:rPr>
                        <a:t>Non Achieved Targets</a:t>
                      </a:r>
                      <a:endParaRPr lang="en-Z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84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Z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Water </a:t>
                      </a: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Services (Unaudited)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IED (Unaudited)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1200" dirty="0" smtClean="0"/>
                        <a:t>100</a:t>
                      </a:r>
                      <a:endParaRPr lang="en-Z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Corporate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96</a:t>
                      </a:r>
                      <a:endParaRPr lang="en-ZA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Treasury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1200" dirty="0" smtClean="0"/>
                        <a:t>100</a:t>
                      </a:r>
                      <a:endParaRPr lang="en-ZA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OMM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1200" dirty="0" smtClean="0"/>
                        <a:t>100</a:t>
                      </a:r>
                      <a:endParaRPr lang="en-ZA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Ugu SC Tourism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 smtClean="0"/>
                        <a:t>100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Ugu SC </a:t>
                      </a:r>
                      <a:r>
                        <a:rPr lang="en-ZA" sz="1400" b="1" dirty="0" err="1" smtClean="0">
                          <a:latin typeface="Calibri"/>
                          <a:ea typeface="Calibri"/>
                          <a:cs typeface="Times New Roman"/>
                        </a:rPr>
                        <a:t>Devpt</a:t>
                      </a:r>
                      <a:r>
                        <a:rPr lang="en-ZA" sz="1400" b="1" dirty="0">
                          <a:latin typeface="Calibri"/>
                          <a:ea typeface="Calibri"/>
                          <a:cs typeface="Times New Roman"/>
                        </a:rPr>
                        <a:t>. Agency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ZA" sz="1600" b="1" dirty="0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ZA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366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ZA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Arial Black" pitchFamily="34" charset="0"/>
              </a:rPr>
              <a:t/>
            </a:r>
            <a:br>
              <a:rPr lang="en-US" sz="2400" b="1" dirty="0" smtClean="0">
                <a:latin typeface="Arial Black" pitchFamily="34" charset="0"/>
              </a:rPr>
            </a:br>
            <a:endParaRPr lang="en-US" sz="2400" dirty="0" smtClean="0">
              <a:latin typeface="Arial Black" pitchFamily="34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686800" cy="5218112"/>
          </a:xfrm>
        </p:spPr>
        <p:txBody>
          <a:bodyPr/>
          <a:lstStyle/>
          <a:p>
            <a:pPr marL="0" indent="0" algn="ctr">
              <a:buNone/>
            </a:pPr>
            <a:endParaRPr lang="en-ZA" sz="2000" b="1" dirty="0" smtClean="0"/>
          </a:p>
          <a:p>
            <a:pPr algn="ctr"/>
            <a:endParaRPr lang="en-ZA" sz="2000" b="1" dirty="0" smtClean="0"/>
          </a:p>
          <a:p>
            <a:pPr algn="ctr"/>
            <a:endParaRPr lang="en-ZA" sz="2000" b="1" dirty="0" smtClean="0"/>
          </a:p>
          <a:p>
            <a:pPr algn="ctr">
              <a:buNone/>
            </a:pPr>
            <a:endParaRPr lang="en-ZA" sz="2000" b="1" dirty="0" smtClean="0"/>
          </a:p>
          <a:p>
            <a:pPr algn="ctr"/>
            <a:endParaRPr lang="en-ZA" sz="2000" b="1" dirty="0" smtClean="0"/>
          </a:p>
          <a:p>
            <a:pPr algn="ctr"/>
            <a:endParaRPr lang="en-ZA" sz="2000" b="1" dirty="0" smtClean="0"/>
          </a:p>
          <a:p>
            <a:pPr algn="ctr"/>
            <a:endParaRPr lang="en-ZA" sz="2000" b="1" dirty="0" smtClean="0"/>
          </a:p>
          <a:p>
            <a:pPr algn="ctr"/>
            <a:endParaRPr lang="en-ZA" sz="2000" b="1" dirty="0" smtClean="0"/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0" y="188913"/>
            <a:ext cx="84604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ZA" sz="1600" b="1" dirty="0" smtClean="0"/>
              <a:t>2015/2016 DEPARTMENTAL PERFORMANCE COMPARISON: 1</a:t>
            </a:r>
            <a:r>
              <a:rPr lang="en-ZA" sz="1600" b="1" baseline="30000" dirty="0" smtClean="0"/>
              <a:t>st</a:t>
            </a:r>
            <a:r>
              <a:rPr lang="en-ZA" sz="1600" b="1" dirty="0" smtClean="0"/>
              <a:t>  TO </a:t>
            </a:r>
            <a:r>
              <a:rPr lang="en-ZA" sz="1600" b="1" dirty="0" smtClean="0"/>
              <a:t>4</a:t>
            </a:r>
            <a:r>
              <a:rPr lang="en-ZA" sz="1600" b="1" baseline="30000" dirty="0" smtClean="0"/>
              <a:t>th</a:t>
            </a:r>
            <a:r>
              <a:rPr lang="en-ZA" sz="1600" b="1" dirty="0" smtClean="0"/>
              <a:t> </a:t>
            </a:r>
            <a:r>
              <a:rPr lang="en-ZA" sz="1600" b="1" dirty="0" smtClean="0"/>
              <a:t>QUARTERS</a:t>
            </a:r>
            <a:endParaRPr lang="en-ZA" sz="1600" b="1" baseline="30000" dirty="0" smtClean="0"/>
          </a:p>
          <a:p>
            <a:endParaRPr lang="en-ZA" sz="16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411676773"/>
              </p:ext>
            </p:extLst>
          </p:nvPr>
        </p:nvGraphicFramePr>
        <p:xfrm>
          <a:off x="0" y="908720"/>
          <a:ext cx="8676456" cy="455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04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24744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Arial Black" pitchFamily="34" charset="0"/>
              </a:rPr>
              <a:t/>
            </a:r>
            <a:br>
              <a:rPr lang="en-US" sz="2400" b="1" dirty="0" smtClean="0">
                <a:latin typeface="Arial Black" pitchFamily="34" charset="0"/>
              </a:rPr>
            </a:b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18864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smtClean="0"/>
              <a:t>2015/2016 ORGANISATIONAL PERFORMANCE COMPARISON  FROM QUARTER 1 TO QUARTER 4</a:t>
            </a:r>
            <a:endParaRPr lang="en-ZA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0483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9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Arial Black" pitchFamily="34" charset="0"/>
              </a:rPr>
              <a:t/>
            </a:r>
            <a:br>
              <a:rPr lang="en-US" sz="2400" b="1" smtClean="0">
                <a:latin typeface="Arial Black" pitchFamily="34" charset="0"/>
              </a:rPr>
            </a:br>
            <a:endParaRPr lang="en-US" sz="1800" smtClean="0">
              <a:latin typeface="Arial" charset="0"/>
              <a:cs typeface="Arial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000" b="1" dirty="0" smtClean="0"/>
          </a:p>
          <a:p>
            <a:pPr eaLnBrk="1" hangingPunct="1">
              <a:buFontTx/>
              <a:buNone/>
            </a:pPr>
            <a:r>
              <a:rPr lang="en-US" b="1" dirty="0" smtClean="0"/>
              <a:t>  </a:t>
            </a:r>
          </a:p>
          <a:p>
            <a:pPr algn="ctr" eaLnBrk="1" hangingPunct="1">
              <a:buFontTx/>
              <a:buNone/>
            </a:pPr>
            <a:r>
              <a:rPr lang="en-US" b="1" dirty="0" err="1" smtClean="0"/>
              <a:t>Siyabonga</a:t>
            </a: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err="1" smtClean="0"/>
              <a:t>Enkosi</a:t>
            </a: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smtClean="0"/>
              <a:t>Thank you           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Arial Black" pitchFamily="34" charset="0"/>
              </a:rPr>
              <a:t>UGU DISTRICT MUNICIPALITY PERFORMANCE MANAGEMENT REVIEW</a:t>
            </a:r>
            <a:br>
              <a:rPr lang="en-US" sz="2400" b="1" smtClean="0">
                <a:latin typeface="Arial Black" pitchFamily="34" charset="0"/>
              </a:rPr>
            </a:br>
            <a:endParaRPr lang="en-US" sz="2400" smtClean="0">
              <a:latin typeface="Arial Black" pitchFamily="34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	</a:t>
            </a:r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smtClean="0"/>
              <a:t>             2015/2016 </a:t>
            </a:r>
          </a:p>
          <a:p>
            <a:pPr algn="ctr" eaLnBrk="1" hangingPunct="1">
              <a:buFontTx/>
              <a:buNone/>
            </a:pPr>
            <a:r>
              <a:rPr lang="en-US" b="1" dirty="0" smtClean="0"/>
              <a:t>  QUARTER FOUR PERFORMANCE ANALYSIS REPORT</a:t>
            </a:r>
          </a:p>
          <a:p>
            <a:pPr algn="ctr" eaLnBrk="1" hangingPunct="1">
              <a:buFontTx/>
              <a:buNone/>
            </a:pPr>
            <a:r>
              <a:rPr lang="en-US" b="1" dirty="0" smtClean="0"/>
              <a:t>11 JULY 2016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	</a:t>
            </a:r>
          </a:p>
          <a:p>
            <a:pPr eaLnBrk="1" hangingPunct="1">
              <a:buFontTx/>
              <a:buNone/>
            </a:pPr>
            <a:endParaRPr lang="en-US" b="1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857250" y="357188"/>
            <a:ext cx="77501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ZA" sz="2000" b="1"/>
              <a:t>PRESENTATION OVERVIEW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857250" y="1285875"/>
            <a:ext cx="75009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>
                <a:latin typeface="Calibri" pitchFamily="34" charset="0"/>
              </a:rPr>
              <a:t>PURPOSE </a:t>
            </a:r>
            <a:r>
              <a:rPr lang="en-ZA" dirty="0">
                <a:latin typeface="Calibri" pitchFamily="34" charset="0"/>
              </a:rPr>
              <a:t>AND </a:t>
            </a:r>
            <a:r>
              <a:rPr lang="en-ZA" dirty="0" smtClean="0">
                <a:latin typeface="Calibri" pitchFamily="34" charset="0"/>
              </a:rPr>
              <a:t>BACKGROUND OF </a:t>
            </a:r>
            <a:r>
              <a:rPr lang="en-ZA" dirty="0">
                <a:latin typeface="Calibri" pitchFamily="34" charset="0"/>
              </a:rPr>
              <a:t>THE REPORT </a:t>
            </a:r>
            <a:endParaRPr lang="en-ZA" dirty="0">
              <a:latin typeface="Calibri" pitchFamily="34" charset="0"/>
            </a:endParaRP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>
                <a:latin typeface="Calibri" pitchFamily="34" charset="0"/>
              </a:rPr>
              <a:t>KEY PERFORMANCE </a:t>
            </a:r>
            <a:r>
              <a:rPr lang="en-ZA" dirty="0" smtClean="0">
                <a:latin typeface="Calibri" pitchFamily="34" charset="0"/>
              </a:rPr>
              <a:t>AREAS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 smtClean="0">
                <a:latin typeface="Calibri" pitchFamily="34" charset="0"/>
              </a:rPr>
              <a:t>REPORTING </a:t>
            </a:r>
            <a:r>
              <a:rPr lang="en-ZA" dirty="0">
                <a:latin typeface="Calibri" pitchFamily="34" charset="0"/>
              </a:rPr>
              <a:t>METHODOLOGY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>
                <a:latin typeface="Calibri" pitchFamily="34" charset="0"/>
              </a:rPr>
              <a:t>DEPARTMENTAL PERFORMANCE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>
                <a:latin typeface="Calibri" pitchFamily="34" charset="0"/>
              </a:rPr>
              <a:t>O</a:t>
            </a:r>
            <a:r>
              <a:rPr lang="en-ZA" dirty="0" smtClean="0">
                <a:latin typeface="Calibri" pitchFamily="34" charset="0"/>
              </a:rPr>
              <a:t>VERALL </a:t>
            </a:r>
            <a:r>
              <a:rPr lang="en-ZA" dirty="0">
                <a:latin typeface="Calibri" pitchFamily="34" charset="0"/>
              </a:rPr>
              <a:t>ORGANISATIONAL </a:t>
            </a:r>
            <a:r>
              <a:rPr lang="en-ZA" dirty="0" smtClean="0">
                <a:latin typeface="Calibri" pitchFamily="34" charset="0"/>
              </a:rPr>
              <a:t>PERFORMANCE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ZA" dirty="0" smtClean="0">
                <a:latin typeface="Calibri" pitchFamily="34" charset="0"/>
              </a:rPr>
              <a:t>ELEVATION OF </a:t>
            </a:r>
            <a:r>
              <a:rPr lang="en-ZA" dirty="0" smtClean="0">
                <a:latin typeface="Calibri" pitchFamily="34" charset="0"/>
              </a:rPr>
              <a:t>PMS</a:t>
            </a:r>
            <a:endParaRPr lang="en-ZA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7772400" cy="757237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Arial Black" pitchFamily="34" charset="0"/>
              </a:rPr>
              <a:t>1.  PURPOSE AND </a:t>
            </a:r>
            <a:r>
              <a:rPr lang="en-US" sz="2400" b="1" dirty="0" smtClean="0">
                <a:latin typeface="Arial Black" pitchFamily="34" charset="0"/>
              </a:rPr>
              <a:t>BACKGROUND</a:t>
            </a:r>
            <a:endParaRPr lang="en-US" sz="2400" dirty="0" smtClean="0">
              <a:latin typeface="Arial Black" pitchFamily="34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785813"/>
            <a:ext cx="8229600" cy="530748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Purpose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To provide performance analysis for the mid-year review for 2015/2016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To identify early warning signs where targets are not going to be achieved and areas of delivery lagging behind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To evaluate the quality of the actual results delivered by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in the attainment of strategic objectives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To provoke recommendations and suggestions for service delivery improvement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To ensure accountability between the administration; political component and the public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Promotes a culture of performance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Support municipal oversight </a:t>
            </a: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Promote Developmental Local Government</a:t>
            </a:r>
            <a:endParaRPr lang="en-ZA" sz="19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900" dirty="0" smtClean="0">
                <a:latin typeface="Arial" pitchFamily="34" charset="0"/>
                <a:cs typeface="Arial" pitchFamily="34" charset="0"/>
              </a:rPr>
              <a:t>Facilitates decision making to allow for efficient and effective allocation of resources </a:t>
            </a:r>
            <a:endParaRPr lang="en-US" sz="19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332656"/>
          </a:xfrm>
        </p:spPr>
        <p:txBody>
          <a:bodyPr/>
          <a:lstStyle/>
          <a:p>
            <a:pPr algn="l" eaLnBrk="1" hangingPunct="1"/>
            <a:r>
              <a:rPr lang="en-US" sz="2400" b="1" dirty="0" smtClean="0">
                <a:latin typeface="Arial Black" pitchFamily="34" charset="0"/>
              </a:rPr>
              <a:t/>
            </a:r>
            <a:br>
              <a:rPr lang="en-US" sz="2400" b="1" dirty="0" smtClean="0">
                <a:latin typeface="Arial Black" pitchFamily="34" charset="0"/>
              </a:rPr>
            </a:br>
            <a:r>
              <a:rPr lang="en-US" sz="2400" b="1" dirty="0" smtClean="0">
                <a:latin typeface="Arial Black" pitchFamily="34" charset="0"/>
              </a:rPr>
              <a:t>Background</a:t>
            </a:r>
            <a:br>
              <a:rPr lang="en-US" sz="2400" b="1" dirty="0" smtClean="0">
                <a:latin typeface="Arial Black" pitchFamily="34" charset="0"/>
              </a:rPr>
            </a:br>
            <a:endParaRPr lang="en-US" sz="2400" dirty="0" smtClean="0">
              <a:latin typeface="Arial Black" pitchFamily="34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86868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	</a:t>
            </a:r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404664"/>
            <a:ext cx="9144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/>
              <a:t>   </a:t>
            </a:r>
            <a:r>
              <a:rPr lang="en-US" sz="1400" dirty="0" smtClean="0"/>
              <a:t>SDBIP serves as a contract between administration, Council and community set by Council as </a:t>
            </a:r>
            <a:r>
              <a:rPr lang="en-US" sz="1400" dirty="0" smtClean="0"/>
              <a:t>quantifiable 	outcomes </a:t>
            </a:r>
            <a:r>
              <a:rPr lang="en-US" sz="1400" dirty="0" smtClean="0"/>
              <a:t>to be implemented over 12 months.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 It provides vital link between the Mayor, </a:t>
            </a:r>
            <a:r>
              <a:rPr lang="en-US" sz="1400" dirty="0" smtClean="0"/>
              <a:t>EXCO and </a:t>
            </a:r>
            <a:r>
              <a:rPr lang="en-US" sz="1400" dirty="0" smtClean="0"/>
              <a:t>administration and facilitates the process for </a:t>
            </a:r>
            <a:r>
              <a:rPr lang="en-US" sz="1400" dirty="0" smtClean="0"/>
              <a:t>holding  	management </a:t>
            </a:r>
            <a:r>
              <a:rPr lang="en-US" sz="1400" dirty="0" smtClean="0"/>
              <a:t>accountable for its performance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 It is the management, implementation and monitoring tool which sets in-year, quarterly </a:t>
            </a:r>
            <a:r>
              <a:rPr lang="en-US" sz="1400" dirty="0" smtClean="0"/>
              <a:t>service delivery </a:t>
            </a:r>
            <a:r>
              <a:rPr lang="en-US" sz="1400" dirty="0" smtClean="0"/>
              <a:t>and </a:t>
            </a:r>
            <a:r>
              <a:rPr lang="en-US" sz="1400" dirty="0" smtClean="0"/>
              <a:t>	monthly </a:t>
            </a:r>
            <a:r>
              <a:rPr lang="en-US" sz="1400" dirty="0" smtClean="0"/>
              <a:t>budget targets and links each service delivery output to the budget of the </a:t>
            </a:r>
            <a:r>
              <a:rPr lang="en-US" sz="1400" dirty="0" smtClean="0"/>
              <a:t>municipality </a:t>
            </a:r>
            <a:endParaRPr lang="en-US" sz="1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 SDBIP is politically driven and managed by </a:t>
            </a:r>
            <a:r>
              <a:rPr lang="en-US" sz="1400" dirty="0" smtClean="0"/>
              <a:t>EXCO</a:t>
            </a: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400" b="1" dirty="0" smtClean="0"/>
              <a:t>Milestones achieved to date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2015/2016 SDBIP approved within legislative framework prescription- 27 June 2015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2015/2016 SDBIP published within 14 days of approval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Performance agreements for S54 and 56 were signed on 31 July 2015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Performance report together with the draft 2014/2015 was submitted to AG on 29 August 2015 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</a:t>
            </a:r>
            <a:r>
              <a:rPr lang="en-US" sz="1400" dirty="0" smtClean="0"/>
              <a:t>The first three quarters 2015/2016 </a:t>
            </a:r>
            <a:r>
              <a:rPr lang="en-US" sz="1400" dirty="0" smtClean="0"/>
              <a:t>quarterly </a:t>
            </a:r>
            <a:r>
              <a:rPr lang="en-US" sz="1400" dirty="0" smtClean="0"/>
              <a:t>reviews were held </a:t>
            </a:r>
            <a:r>
              <a:rPr lang="en-US" sz="1400" dirty="0" smtClean="0"/>
              <a:t>on </a:t>
            </a:r>
            <a:r>
              <a:rPr lang="en-US" sz="1400" dirty="0" smtClean="0"/>
              <a:t>time</a:t>
            </a:r>
            <a:endParaRPr lang="en-US" sz="1400" dirty="0" smtClean="0"/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PMS received unqualified audit opinion.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Quarter 01 </a:t>
            </a:r>
            <a:r>
              <a:rPr lang="en-US" sz="1400" dirty="0" smtClean="0"/>
              <a:t>S56 </a:t>
            </a:r>
            <a:r>
              <a:rPr lang="en-US" sz="1400" dirty="0" smtClean="0"/>
              <a:t>and </a:t>
            </a:r>
            <a:r>
              <a:rPr lang="en-US" sz="1400" dirty="0" smtClean="0"/>
              <a:t>57 </a:t>
            </a:r>
            <a:r>
              <a:rPr lang="en-US" sz="1400" dirty="0" smtClean="0"/>
              <a:t>evaluations were done on 07 November 2015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Mid-year review held on 25 January 2016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2014/2015 annual assessments and Mid year S57 assessments done on 15 March 2016</a:t>
            </a:r>
          </a:p>
          <a:p>
            <a:pPr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smtClean="0"/>
              <a:t>  2014/2015 Annual and Oversight Report was adopted on 24 March </a:t>
            </a:r>
            <a:r>
              <a:rPr lang="en-US" sz="1400" dirty="0" smtClean="0"/>
              <a:t>2016</a:t>
            </a:r>
            <a:r>
              <a:rPr lang="en-US" dirty="0" smtClean="0"/>
              <a:t>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500063"/>
          </a:xfrm>
          <a:solidFill>
            <a:srgbClr val="00B0F0"/>
          </a:solidFill>
        </p:spPr>
        <p:txBody>
          <a:bodyPr/>
          <a:lstStyle/>
          <a:p>
            <a:pPr eaLnBrk="1" hangingPunct="1"/>
            <a:r>
              <a:rPr lang="en-US" sz="2000" b="1" smtClean="0">
                <a:latin typeface="Arial Black" pitchFamily="34" charset="0"/>
              </a:rPr>
              <a:t>2. KEY PERFORMANCE AREAS</a:t>
            </a:r>
            <a:endParaRPr lang="en-US" sz="2000" smtClean="0">
              <a:latin typeface="Arial Black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0063"/>
            <a:ext cx="9144000" cy="614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ZA" sz="1600" b="1" dirty="0" smtClean="0">
                <a:latin typeface="Arial Black" pitchFamily="34" charset="0"/>
              </a:rPr>
              <a:t>1.  </a:t>
            </a:r>
            <a:r>
              <a:rPr lang="en-ZA" sz="1800" b="1" dirty="0" smtClean="0">
                <a:latin typeface="Arial Black" pitchFamily="34" charset="0"/>
              </a:rPr>
              <a:t>Municipal Transformation and Institutional Development</a:t>
            </a:r>
          </a:p>
          <a:p>
            <a:pPr eaLnBrk="1" hangingPunct="1">
              <a:buFont typeface="Arial" charset="0"/>
              <a:buNone/>
            </a:pPr>
            <a:endParaRPr lang="en-US" sz="700" b="1" dirty="0" smtClean="0">
              <a:latin typeface="Arial Black" pitchFamily="34" charset="0"/>
            </a:endParaRP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Performance Management System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Human Resources Development And Management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Legal Services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Secretariat and Auxiliary services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Information Communication Technology (ITC)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Fleet Management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Occupational Health  And Safety</a:t>
            </a:r>
          </a:p>
          <a:p>
            <a:pPr eaLnBrk="1" hangingPunct="1">
              <a:buNone/>
            </a:pPr>
            <a:endParaRPr lang="en-US" sz="1000" b="1" dirty="0" smtClean="0">
              <a:latin typeface="Arial Black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b="1" dirty="0" smtClean="0">
                <a:latin typeface="Arial Black" pitchFamily="34" charset="0"/>
              </a:rPr>
              <a:t>2.  Local Economic Development </a:t>
            </a:r>
            <a:endParaRPr lang="en-GB" sz="1800" dirty="0" smtClean="0"/>
          </a:p>
          <a:p>
            <a:pPr eaLnBrk="1" hangingPunct="1">
              <a:buFont typeface="Arial" charset="0"/>
              <a:buNone/>
            </a:pPr>
            <a:endParaRPr lang="en-GB" sz="700" b="1" dirty="0" smtClean="0">
              <a:latin typeface="Arial Black" pitchFamily="34" charset="0"/>
            </a:endParaRP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Local Economic Development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Job Creation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Poverty Alleviation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Economic sector development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Improvement of community socio-economic conditions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Creation of an enabling environment for business investment and thriving</a:t>
            </a:r>
          </a:p>
          <a:p>
            <a:pPr eaLnBrk="1" hangingPunct="1"/>
            <a:r>
              <a:rPr lang="en-GB" sz="1800" dirty="0" smtClean="0">
                <a:latin typeface="Arial" pitchFamily="34" charset="0"/>
                <a:cs typeface="Arial" pitchFamily="34" charset="0"/>
              </a:rPr>
              <a:t>Economic Research and Development</a:t>
            </a:r>
          </a:p>
          <a:p>
            <a:pPr eaLnBrk="1" hangingPunct="1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500063"/>
          </a:xfrm>
          <a:solidFill>
            <a:srgbClr val="00B0F0"/>
          </a:solidFill>
        </p:spPr>
        <p:txBody>
          <a:bodyPr/>
          <a:lstStyle/>
          <a:p>
            <a:pPr eaLnBrk="1" hangingPunct="1"/>
            <a:r>
              <a:rPr lang="en-US" sz="2000" b="1" smtClean="0">
                <a:latin typeface="Arial Black" pitchFamily="34" charset="0"/>
              </a:rPr>
              <a:t>2. KEY PERFORMANCE AREAS</a:t>
            </a:r>
            <a:endParaRPr lang="en-US" sz="2000" smtClean="0">
              <a:latin typeface="Arial Black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0063"/>
            <a:ext cx="9144000" cy="614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ZA" sz="1600" u="sng" dirty="0" smtClean="0"/>
          </a:p>
          <a:p>
            <a:pPr marL="952500" lvl="1" indent="-495300">
              <a:buClr>
                <a:schemeClr val="tx1"/>
              </a:buClr>
              <a:buFont typeface="Arial" charset="0"/>
              <a:buNone/>
            </a:pPr>
            <a:endParaRPr lang="en-ZA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908720"/>
            <a:ext cx="896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None/>
            </a:pPr>
            <a:r>
              <a:rPr lang="en-US" b="1" dirty="0" smtClean="0">
                <a:latin typeface="Arial Black" pitchFamily="34" charset="0"/>
              </a:rPr>
              <a:t>3.  Basic Service Delivery</a:t>
            </a:r>
          </a:p>
          <a:p>
            <a:pPr eaLnBrk="1" hangingPunct="1">
              <a:buNone/>
            </a:pPr>
            <a:r>
              <a:rPr lang="en-US" b="1" dirty="0" smtClean="0">
                <a:latin typeface="Arial Black" pitchFamily="34" charset="0"/>
              </a:rPr>
              <a:t>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Provision and management of Water And Sanitation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Water And Sanitation Infrastructure development and Maintenance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Provision of Free Basic Services</a:t>
            </a:r>
          </a:p>
          <a:p>
            <a:endParaRPr lang="en-GB" b="1" dirty="0" smtClean="0">
              <a:latin typeface="Arial Black" pitchFamily="34" charset="0"/>
            </a:endParaRPr>
          </a:p>
          <a:p>
            <a:endParaRPr lang="en-GB" b="1" dirty="0" smtClean="0">
              <a:latin typeface="Arial Black" pitchFamily="34" charset="0"/>
            </a:endParaRPr>
          </a:p>
          <a:p>
            <a:r>
              <a:rPr lang="en-GB" b="1" dirty="0" smtClean="0">
                <a:latin typeface="Arial Black" pitchFamily="34" charset="0"/>
              </a:rPr>
              <a:t>4.  Good Governance and Community Participation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Internal Audit And Risk Management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Community Participation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Mayoralty And Communication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Intergovernmental Relations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Special Programmes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Youth Development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HIV And AIDS</a:t>
            </a:r>
          </a:p>
          <a:p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500063"/>
          </a:xfrm>
          <a:solidFill>
            <a:srgbClr val="00B0F0"/>
          </a:solidFill>
        </p:spPr>
        <p:txBody>
          <a:bodyPr/>
          <a:lstStyle/>
          <a:p>
            <a:pPr eaLnBrk="1" hangingPunct="1"/>
            <a:r>
              <a:rPr lang="en-US" sz="2000" b="1" smtClean="0">
                <a:latin typeface="Arial Black" pitchFamily="34" charset="0"/>
              </a:rPr>
              <a:t>2. KEY PERFORMANCE AREAS</a:t>
            </a:r>
            <a:endParaRPr lang="en-US" sz="2000" smtClean="0">
              <a:latin typeface="Arial Black" pitchFamily="34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0063"/>
            <a:ext cx="9144000" cy="614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z="2000" b="1" dirty="0" smtClean="0">
              <a:latin typeface="Arial Black" pitchFamily="34" charset="0"/>
            </a:endParaRPr>
          </a:p>
          <a:p>
            <a:pPr eaLnBrk="1" hangingPunct="1">
              <a:buFont typeface="Arial" charset="0"/>
              <a:buNone/>
            </a:pPr>
            <a:endParaRPr lang="en-GB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90872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5.  Municipal Financial Viability and Management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Municipal budget management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Municipal Revenue Collection and Expenditure Management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Municipal Assets Management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 Municipal Supply Chain management</a:t>
            </a:r>
            <a:endParaRPr lang="en-ZA" b="1" dirty="0" smtClean="0"/>
          </a:p>
          <a:p>
            <a:pPr marL="342900" indent="-342900"/>
            <a:endParaRPr lang="en-ZA" b="1" dirty="0" smtClean="0"/>
          </a:p>
          <a:p>
            <a:pPr marL="342900" indent="-342900"/>
            <a:endParaRPr lang="en-ZA" b="1" dirty="0" smtClean="0"/>
          </a:p>
          <a:p>
            <a:pPr marL="342900" indent="-342900"/>
            <a:endParaRPr lang="en-ZA" b="1" dirty="0" smtClean="0"/>
          </a:p>
          <a:p>
            <a:pPr marL="342900" indent="-342900">
              <a:buAutoNum type="arabicPeriod" startAt="6"/>
            </a:pPr>
            <a:r>
              <a:rPr lang="en-ZA" b="1" dirty="0" smtClean="0"/>
              <a:t>Cross-cutting Intervention</a:t>
            </a:r>
          </a:p>
          <a:p>
            <a:pPr marL="342900" indent="-342900"/>
            <a:endParaRPr lang="en-ZA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ZA" dirty="0" smtClean="0"/>
              <a:t>Development, Statutory and Strategic Planning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ZA" dirty="0" smtClean="0"/>
              <a:t>Environmental Management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ZA" dirty="0" smtClean="0"/>
              <a:t>Disaster Management and services</a:t>
            </a:r>
          </a:p>
          <a:p>
            <a:pPr marL="342900" indent="-342900">
              <a:buFont typeface="Arial" pitchFamily="34" charset="0"/>
              <a:buChar char="•"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Ugu PowerPoint TemplatePa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8738"/>
            <a:ext cx="97536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7743825" cy="5715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Arial Black" pitchFamily="34" charset="0"/>
              </a:rPr>
              <a:t>3. REPORTING METHODOLOGY</a:t>
            </a:r>
            <a:endParaRPr lang="en-US" sz="2400" smtClean="0">
              <a:latin typeface="Arial Black" pitchFamily="34" charset="0"/>
            </a:endParaRPr>
          </a:p>
        </p:txBody>
      </p:sp>
      <p:pic>
        <p:nvPicPr>
          <p:cNvPr id="1026" name="Picture 2" descr="\\ugudc2\DATA\Connor Street\Office of the Municipal manager\Malusi.Mzotho\PMS\PMS Flow Diagra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764704"/>
            <a:ext cx="946854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ategory xmlns="55c327b7-6b7c-40e0-b747-cd45a2a643fa">8</dlCategor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wnload" ma:contentTypeID="0x010100D1B74A4BEF1448B6B00F3B43A14AA4EC00D9C38454D4AF0A4D942D3A20CC61F16A" ma:contentTypeVersion="2" ma:contentTypeDescription="Download Content Type" ma:contentTypeScope="" ma:versionID="e01d48b6bc50c10ba86e0334d73765e2">
  <xsd:schema xmlns:xsd="http://www.w3.org/2001/XMLSchema" xmlns:xs="http://www.w3.org/2001/XMLSchema" xmlns:p="http://schemas.microsoft.com/office/2006/metadata/properties" xmlns:ns2="55c327b7-6b7c-40e0-b747-cd45a2a643fa" targetNamespace="http://schemas.microsoft.com/office/2006/metadata/properties" ma:root="true" ma:fieldsID="cba0662c4e2278c9457646008cd4eb16" ns2:_="">
    <xsd:import namespace="55c327b7-6b7c-40e0-b747-cd45a2a643fa"/>
    <xsd:element name="properties">
      <xsd:complexType>
        <xsd:sequence>
          <xsd:element name="documentManagement">
            <xsd:complexType>
              <xsd:all>
                <xsd:element ref="ns2:dl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327b7-6b7c-40e0-b747-cd45a2a643fa" elementFormDefault="qualified">
    <xsd:import namespace="http://schemas.microsoft.com/office/2006/documentManagement/types"/>
    <xsd:import namespace="http://schemas.microsoft.com/office/infopath/2007/PartnerControls"/>
    <xsd:element name="dlCategory" ma:index="8" nillable="true" ma:displayName="Download Category" ma:list="{376cbe49-140d-45b8-aa42-ba787c8930ea}" ma:internalName="dlCategory" ma:showField="Title" ma:web="{55c327b7-6b7c-40e0-b747-cd45a2a643fa}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863151-3F34-4782-B337-5F2391CD7B8E}"/>
</file>

<file path=customXml/itemProps2.xml><?xml version="1.0" encoding="utf-8"?>
<ds:datastoreItem xmlns:ds="http://schemas.openxmlformats.org/officeDocument/2006/customXml" ds:itemID="{C8D58AD2-1A5B-4891-8B4C-8669370637F2}"/>
</file>

<file path=customXml/itemProps3.xml><?xml version="1.0" encoding="utf-8"?>
<ds:datastoreItem xmlns:ds="http://schemas.openxmlformats.org/officeDocument/2006/customXml" ds:itemID="{1B1386A4-8139-44CE-B088-BF928D1FFFD4}"/>
</file>

<file path=docProps/app.xml><?xml version="1.0" encoding="utf-8"?>
<Properties xmlns="http://schemas.openxmlformats.org/officeDocument/2006/extended-properties" xmlns:vt="http://schemas.openxmlformats.org/officeDocument/2006/docPropsVTypes">
  <TotalTime>11917</TotalTime>
  <Words>468</Words>
  <Application>Microsoft Office PowerPoint</Application>
  <PresentationFormat>On-screen Show (4:3)</PresentationFormat>
  <Paragraphs>200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UGU DISTRICT MUNICIPALITY PERFORMANCE MANAGEMENT REVIEW </vt:lpstr>
      <vt:lpstr>PowerPoint Presentation</vt:lpstr>
      <vt:lpstr>1.  PURPOSE AND BACKGROUND</vt:lpstr>
      <vt:lpstr> Background </vt:lpstr>
      <vt:lpstr>2. KEY PERFORMANCE AREAS</vt:lpstr>
      <vt:lpstr>2. KEY PERFORMANCE AREAS</vt:lpstr>
      <vt:lpstr>2. KEY PERFORMANCE AREAS</vt:lpstr>
      <vt:lpstr>3. REPORTING METHODOLOGY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Mthandeni.ngcobo</dc:creator>
  <cp:lastModifiedBy>Faith.Mbili</cp:lastModifiedBy>
  <cp:revision>123</cp:revision>
  <cp:lastPrinted>2016-07-07T13:06:46Z</cp:lastPrinted>
  <dcterms:created xsi:type="dcterms:W3CDTF">2014-10-20T08:25:25Z</dcterms:created>
  <dcterms:modified xsi:type="dcterms:W3CDTF">2016-07-08T07:31:55Z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0x010100D1B74A4BEF1448B6B00F3B43A14AA4EC00D9C38454D4AF0A4D942D3A20CC61F16A</vt:lpwstr>
  </property>
</Properties>
</file>